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4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7"/>
  </p:notesMasterIdLst>
  <p:sldIdLst>
    <p:sldId id="270" r:id="rId3"/>
    <p:sldId id="290" r:id="rId4"/>
    <p:sldId id="264" r:id="rId5"/>
    <p:sldId id="257" r:id="rId6"/>
    <p:sldId id="258" r:id="rId7"/>
    <p:sldId id="263" r:id="rId8"/>
    <p:sldId id="259" r:id="rId9"/>
    <p:sldId id="269" r:id="rId10"/>
    <p:sldId id="262" r:id="rId11"/>
    <p:sldId id="260" r:id="rId12"/>
    <p:sldId id="265" r:id="rId13"/>
    <p:sldId id="267" r:id="rId14"/>
    <p:sldId id="268" r:id="rId15"/>
    <p:sldId id="266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3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68" y="-4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FE589-D916-428D-930F-4F1977F3734F}" type="datetimeFigureOut">
              <a:rPr lang="es-AR" smtClean="0"/>
              <a:t>01/07/2017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A2312-FC83-47CA-96A6-5E8E90662864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197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8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4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51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88398A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515"/>
            <a:ext cx="5412300" cy="11597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398A"/>
              </a:buClr>
              <a:buFont typeface="Helvetica Neue"/>
              <a:buNone/>
              <a:defRPr sz="4800" b="1" i="0" u="none" strike="noStrike" cap="none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Clr>
                <a:srgbClr val="88398A"/>
              </a:buClr>
              <a:buFont typeface="Titillium Web"/>
              <a:buNone/>
              <a:defRPr sz="4800" b="1">
                <a:solidFill>
                  <a:srgbClr val="88398A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8100" y="357688"/>
            <a:ext cx="2858574" cy="95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lo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 rot="5400000">
            <a:off x="4542249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2" name="Shape 22" descr="download (1)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29615" y="186345"/>
            <a:ext cx="951899" cy="9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0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1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8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93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0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56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B3D6B-25E6-4AFB-A7A5-4073707BF797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243FF-5A81-44F7-BF06-6EB26EF50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31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indent="0">
              <a:spcBef>
                <a:spcPts val="0"/>
              </a:spcBef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987" y="1586325"/>
            <a:ext cx="6092099" cy="3148498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1143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257" y="4574365"/>
            <a:ext cx="569399" cy="569399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ctrTitle"/>
          </p:nvPr>
        </p:nvSpPr>
        <p:spPr>
          <a:xfrm>
            <a:off x="762000" y="2876740"/>
            <a:ext cx="8305800" cy="1159799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ctr" anchorCtr="0">
            <a:noAutofit/>
          </a:bodyPr>
          <a:lstStyle/>
          <a:p>
            <a:pPr>
              <a:buSzPct val="25000"/>
            </a:pPr>
            <a:r>
              <a:rPr lang="en" dirty="0" smtClean="0"/>
              <a:t>      Ladies Buenos Aires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>
                <a:solidFill>
                  <a:schemeClr val="bg2"/>
                </a:solidFill>
              </a:rPr>
              <a:t>Tercera Reunión (Parte II)</a:t>
            </a:r>
            <a:endParaRPr lang="en" dirty="0">
              <a:solidFill>
                <a:schemeClr val="bg2"/>
              </a:solidFill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579024" y="368875"/>
            <a:ext cx="4367699" cy="950700"/>
          </a:xfrm>
          <a:prstGeom prst="rect">
            <a:avLst/>
          </a:prstGeom>
          <a:noFill/>
          <a:ln>
            <a:noFill/>
          </a:ln>
        </p:spPr>
        <p:txBody>
          <a:bodyPr lIns="91045" tIns="91045" rIns="91045" bIns="91045" anchor="t" anchorCtr="0">
            <a:noAutofit/>
          </a:bodyPr>
          <a:lstStyle/>
          <a:p>
            <a:pPr>
              <a:buClr>
                <a:srgbClr val="0000FF"/>
              </a:buClr>
              <a:buSzPct val="25000"/>
            </a:pPr>
            <a:r>
              <a:rPr lang="en" sz="1400" kern="0">
                <a:solidFill>
                  <a:srgbClr val="0000FF"/>
                </a:solidFill>
                <a:latin typeface="Courier"/>
                <a:ea typeface="Courier"/>
                <a:cs typeface="Courier"/>
                <a:sym typeface="Courier"/>
              </a:rPr>
              <a:t>library</a:t>
            </a:r>
            <a:r>
              <a:rPr lang="en" sz="1400" ker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dplyr</a:t>
            </a:r>
            <a:r>
              <a:rPr lang="en" sz="1400" ker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  <a:p>
            <a:pPr>
              <a:buClr>
                <a:srgbClr val="000000"/>
              </a:buClr>
            </a:pPr>
            <a:endParaRPr sz="1400" kern="0">
              <a:solidFill>
                <a:srgbClr val="000000"/>
              </a:solidFill>
              <a:latin typeface="Courier"/>
              <a:ea typeface="Courier"/>
              <a:cs typeface="Courier"/>
              <a:sym typeface="Courier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rladies_global </a:t>
            </a:r>
            <a:r>
              <a:rPr lang="en" sz="1400" ker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%&gt;%</a:t>
            </a:r>
          </a:p>
          <a:p>
            <a:pPr>
              <a:buClr>
                <a:srgbClr val="000000"/>
              </a:buClr>
              <a:buSzPct val="25000"/>
            </a:pP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  filter</a:t>
            </a:r>
            <a:r>
              <a:rPr lang="en" sz="1400" ker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(</a:t>
            </a:r>
            <a:r>
              <a:rPr lang="en" sz="1400" kern="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city == </a:t>
            </a:r>
            <a:r>
              <a:rPr lang="en" sz="1400" kern="0">
                <a:solidFill>
                  <a:srgbClr val="036A07"/>
                </a:solidFill>
                <a:latin typeface="Courier"/>
                <a:ea typeface="Courier"/>
                <a:cs typeface="Courier"/>
                <a:sym typeface="Courier"/>
              </a:rPr>
              <a:t>'Buenos Aires'</a:t>
            </a:r>
            <a:r>
              <a:rPr lang="en" sz="1400" kern="0">
                <a:solidFill>
                  <a:srgbClr val="687687"/>
                </a:solidFill>
                <a:latin typeface="Courier"/>
                <a:ea typeface="Courier"/>
                <a:cs typeface="Courier"/>
                <a:sym typeface="Courier"/>
              </a:rPr>
              <a:t>)</a:t>
            </a:r>
          </a:p>
        </p:txBody>
      </p:sp>
      <p:pic>
        <p:nvPicPr>
          <p:cNvPr id="5" name="Shape 66" descr="r-marker-purple@3x.png"/>
          <p:cNvPicPr preferRelativeResize="0"/>
          <p:nvPr/>
        </p:nvPicPr>
        <p:blipFill rotWithShape="1">
          <a:blip r:embed="rId3">
            <a:alphaModFix/>
          </a:blip>
          <a:srcRect l="6203" t="9376" r="7036" b="25553"/>
          <a:stretch/>
        </p:blipFill>
        <p:spPr>
          <a:xfrm>
            <a:off x="762000" y="2419351"/>
            <a:ext cx="1176624" cy="9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51" y="483990"/>
            <a:ext cx="5947201" cy="424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1180946"/>
            <a:ext cx="3672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subset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[3] &amp; !is.na(V)), </a:t>
            </a:r>
            <a:r>
              <a:rPr lang="en-US" sz="12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azimut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/1000))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color = 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size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scale_color_gradient2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(low = muted("blue"), high = muted("red"))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#</a:t>
            </a:r>
            <a:r>
              <a:rPr lang="en-US" sz="12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scale_size_area</a:t>
            </a:r>
            <a:r>
              <a:rPr lang="en-US" sz="1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max_size</a:t>
            </a:r>
            <a:r>
              <a:rPr lang="en-US" sz="1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= 0.1)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scale_x_continuous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(name = NULL, labels = NULL, breaks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(0, 359, 90))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guides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"none")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Distancia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al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centro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(title = "INTA Paraná 2016-01-14 06:00:05 Z", subtitle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Elevación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1.3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grados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coord_polar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953" y="0"/>
            <a:ext cx="0" cy="514350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9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9512" y="267494"/>
            <a:ext cx="3986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Helvetica Neue"/>
              </a:rPr>
              <a:t>Algunos</a:t>
            </a:r>
            <a:r>
              <a:rPr lang="en-US" sz="3200" b="1" dirty="0" smtClean="0">
                <a:solidFill>
                  <a:srgbClr val="88398A"/>
                </a:solidFill>
                <a:latin typeface="Arial Narrow" pitchFamily="34" charset="0"/>
              </a:rPr>
              <a:t> </a:t>
            </a:r>
            <a:r>
              <a:rPr lang="en-US" sz="3200" b="1" dirty="0" err="1" smtClean="0">
                <a:solidFill>
                  <a:srgbClr val="88398A"/>
                </a:solidFill>
                <a:latin typeface="Helvetica Neue"/>
              </a:rPr>
              <a:t>resultados</a:t>
            </a:r>
            <a:endParaRPr lang="en-US" sz="3200" b="1" dirty="0">
              <a:solidFill>
                <a:srgbClr val="88398A"/>
              </a:solidFill>
              <a:latin typeface="Helvetica Neu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2154" y="987574"/>
            <a:ext cx="3319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Viento</a:t>
            </a:r>
            <a:r>
              <a:rPr lang="en-US" dirty="0" smtClean="0"/>
              <a:t> radial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Viento</a:t>
            </a:r>
            <a:r>
              <a:rPr lang="en-US" dirty="0" smtClean="0">
                <a:sym typeface="Wingdings" pitchFamily="2" charset="2"/>
              </a:rPr>
              <a:t> horizontal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8600" y="1563638"/>
            <a:ext cx="5139388" cy="3003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66" y="1707654"/>
            <a:ext cx="3737104" cy="23042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1259632" y="3291830"/>
            <a:ext cx="288032" cy="36004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763688" y="2643758"/>
            <a:ext cx="288032" cy="36004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61621" y="4478116"/>
            <a:ext cx="2185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Viento</a:t>
            </a:r>
            <a:r>
              <a:rPr lang="en-US" sz="1400" dirty="0" smtClean="0"/>
              <a:t> del </a:t>
            </a:r>
            <a:r>
              <a:rPr lang="en-US" sz="1400" dirty="0" err="1" smtClean="0"/>
              <a:t>sur</a:t>
            </a:r>
            <a:r>
              <a:rPr lang="en-US" sz="1400" dirty="0" smtClean="0"/>
              <a:t> </a:t>
            </a:r>
            <a:r>
              <a:rPr lang="en-US" sz="1400" dirty="0" err="1" smtClean="0"/>
              <a:t>oeste</a:t>
            </a:r>
            <a:endParaRPr lang="en-US" sz="1400" dirty="0" smtClean="0"/>
          </a:p>
          <a:p>
            <a:r>
              <a:rPr lang="en-US" sz="1400" dirty="0" err="1" smtClean="0"/>
              <a:t>Máximo</a:t>
            </a:r>
            <a:r>
              <a:rPr lang="en-US" sz="1400" dirty="0" smtClean="0"/>
              <a:t> </a:t>
            </a:r>
            <a:r>
              <a:rPr lang="en-US" sz="1400" dirty="0" err="1" smtClean="0"/>
              <a:t>cerca</a:t>
            </a:r>
            <a:r>
              <a:rPr lang="en-US" sz="1400" dirty="0" smtClean="0"/>
              <a:t> de </a:t>
            </a:r>
            <a:r>
              <a:rPr lang="en-US" sz="1400" dirty="0" err="1" smtClean="0"/>
              <a:t>superficie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34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666561"/>
            <a:ext cx="4823865" cy="3445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1" y="305145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Helvetica Neue"/>
              </a:rPr>
              <a:t>Magnitud</a:t>
            </a:r>
            <a:r>
              <a:rPr lang="en-US" sz="1600" b="1" dirty="0" smtClean="0">
                <a:latin typeface="Helvetica Neue"/>
              </a:rPr>
              <a:t> del </a:t>
            </a:r>
            <a:r>
              <a:rPr lang="en-US" sz="1600" b="1" dirty="0" err="1" smtClean="0">
                <a:latin typeface="Helvetica Neue"/>
              </a:rPr>
              <a:t>viento</a:t>
            </a:r>
            <a:endParaRPr lang="en-US" sz="1600" b="1" dirty="0">
              <a:latin typeface="Helvetica Neue"/>
            </a:endParaRPr>
          </a:p>
        </p:txBody>
      </p:sp>
      <p:sp>
        <p:nvSpPr>
          <p:cNvPr id="7" name="Oval 6"/>
          <p:cNvSpPr/>
          <p:nvPr/>
        </p:nvSpPr>
        <p:spPr>
          <a:xfrm>
            <a:off x="5148064" y="3939902"/>
            <a:ext cx="707466" cy="576064"/>
          </a:xfrm>
          <a:prstGeom prst="ellipse">
            <a:avLst/>
          </a:prstGeom>
          <a:noFill/>
          <a:ln>
            <a:solidFill>
              <a:srgbClr val="8839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907" y="671848"/>
            <a:ext cx="8856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(vad_14_240,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date_time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ht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geom_contour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(z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spd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color = ..level..),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binwidth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 1)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scale_color_distiller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(name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Velocidad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", type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", palette = 8, direction = 1)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(data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subset(vad_14_240,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rmse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&gt; 0.5),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rmse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), shape = 1, color = "black")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(data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subset(vad_14_240, rmse2 &gt; 0.5),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rmse2), shape = 4, color = "grey25")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ylim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(c(0,2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 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Tiempo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Altura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953" y="0"/>
            <a:ext cx="0" cy="514350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8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99" y="1563638"/>
            <a:ext cx="4823281" cy="344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1" y="305145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latin typeface="Helvetica Neue"/>
              </a:rPr>
              <a:t>Dirección</a:t>
            </a:r>
            <a:r>
              <a:rPr lang="en-US" sz="1600" b="1" dirty="0" smtClean="0">
                <a:latin typeface="Helvetica Neue"/>
              </a:rPr>
              <a:t> del </a:t>
            </a:r>
            <a:r>
              <a:rPr lang="en-US" sz="1600" b="1" dirty="0" err="1" smtClean="0">
                <a:latin typeface="Helvetica Neue"/>
              </a:rPr>
              <a:t>viento</a:t>
            </a:r>
            <a:endParaRPr lang="en-US" sz="1600" b="1" dirty="0">
              <a:latin typeface="Helvetica Neu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907" y="671848"/>
            <a:ext cx="8856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(subset(vad_14_240, minute(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date_time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 == 0),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date_time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ht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 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geom_arrow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(mag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spd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angle = di, color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spd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(data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subset(temp,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rmse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&gt; 0.5),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rmse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), shape = 1, color = "black")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(data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subset(temp, rmse2 &gt; 0.5),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rmse2), shape = 4, color = "grey25")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scale_size_continuous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(range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c(0, 5), guide = "none")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scale_color_distiller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(palette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"Oranges", name="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Velocidad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", direction = 1)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xlab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Tiempo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hora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UTC)") +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Altura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</a:t>
            </a: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scale_x_datetime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date_breaks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"2 hour",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date_labels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 "%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H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z") +</a:t>
            </a:r>
          </a:p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ylim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(c(0,2)) + 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8953" y="0"/>
            <a:ext cx="0" cy="514350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1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80433" y="1740753"/>
            <a:ext cx="27831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88398A"/>
                </a:solidFill>
                <a:latin typeface="Arial Narrow" pitchFamily="34" charset="0"/>
              </a:rPr>
              <a:t>¡</a:t>
            </a:r>
            <a:r>
              <a:rPr lang="en-US" sz="4800" b="1" dirty="0" smtClean="0">
                <a:solidFill>
                  <a:srgbClr val="88398A"/>
                </a:solidFill>
                <a:latin typeface="Helvetica Neue"/>
              </a:rPr>
              <a:t>Gracias</a:t>
            </a:r>
            <a:r>
              <a:rPr lang="en-US" sz="4800" b="1" dirty="0" smtClean="0">
                <a:solidFill>
                  <a:srgbClr val="88398A"/>
                </a:solidFill>
                <a:latin typeface="Arial Narrow" pitchFamily="34" charset="0"/>
              </a:rPr>
              <a:t>!</a:t>
            </a:r>
            <a:endParaRPr lang="en-US" sz="4800" b="1" dirty="0">
              <a:solidFill>
                <a:srgbClr val="88398A"/>
              </a:solidFill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320" y="3653278"/>
            <a:ext cx="3910045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Helvetica Neue"/>
              </a:rPr>
              <a:t>paobcorrales@gmail.com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Helvetica Neue"/>
              </a:rPr>
              <a:t>github.com/</a:t>
            </a:r>
            <a:r>
              <a:rPr lang="en-US" sz="1600" dirty="0" err="1" smtClean="0">
                <a:latin typeface="Helvetica Neue"/>
              </a:rPr>
              <a:t>paocorrales</a:t>
            </a:r>
            <a:r>
              <a:rPr lang="en-US" sz="1600" dirty="0" smtClean="0">
                <a:latin typeface="Helvetica Neue"/>
              </a:rPr>
              <a:t>/</a:t>
            </a:r>
            <a:r>
              <a:rPr lang="en-US" sz="1600" dirty="0" err="1" smtClean="0">
                <a:latin typeface="Helvetica Neue"/>
              </a:rPr>
              <a:t>Charla_R</a:t>
            </a:r>
            <a:r>
              <a:rPr lang="en-US" sz="1600" dirty="0" smtClean="0">
                <a:latin typeface="Helvetica Neue"/>
              </a:rPr>
              <a:t>-Ladies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Helvetica Neue"/>
              </a:rPr>
              <a:t>@</a:t>
            </a:r>
            <a:r>
              <a:rPr lang="en-US" sz="1600" dirty="0" err="1">
                <a:latin typeface="Helvetica Neue"/>
              </a:rPr>
              <a:t>paobcorrales</a:t>
            </a:r>
            <a:endParaRPr lang="en-US" sz="1600" dirty="0">
              <a:latin typeface="Helvetica Neu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9" r="9023"/>
          <a:stretch/>
        </p:blipFill>
        <p:spPr>
          <a:xfrm>
            <a:off x="275844" y="3759910"/>
            <a:ext cx="243953" cy="25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97" y="4556565"/>
            <a:ext cx="234000" cy="2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0" y="4155926"/>
            <a:ext cx="241200" cy="2412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24998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1"/>
          <p:cNvSpPr txBox="1"/>
          <p:nvPr/>
        </p:nvSpPr>
        <p:spPr>
          <a:xfrm>
            <a:off x="902520" y="1259640"/>
            <a:ext cx="7021800" cy="1159560"/>
          </a:xfrm>
          <a:prstGeom prst="rect">
            <a:avLst/>
          </a:prstGeom>
          <a:noFill/>
          <a:ln>
            <a:noFill/>
          </a:ln>
        </p:spPr>
        <p:txBody>
          <a:bodyPr lIns="91080" tIns="91080" rIns="91080" bIns="9108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 y </a:t>
            </a:r>
            <a:r>
              <a:rPr lang="en-US" sz="3600" b="1" strike="noStrike" spc="-1" dirty="0" err="1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Radares</a:t>
            </a:r>
            <a:r>
              <a:rPr lang="en-US" sz="3600" b="1" strike="noStrike" spc="-1" dirty="0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3600" b="1" spc="-1" dirty="0" err="1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Muchos</a:t>
            </a:r>
            <a:r>
              <a:rPr lang="en-US" sz="3600" b="1" spc="-1" dirty="0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lang="en-US" sz="3600" b="1" spc="-1" dirty="0" err="1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datos</a:t>
            </a:r>
            <a:r>
              <a:rPr lang="en-US" sz="3600" b="1" spc="-1" dirty="0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y </a:t>
            </a:r>
            <a:r>
              <a:rPr lang="en-US" sz="3600" b="1" spc="-1" dirty="0" err="1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algunos</a:t>
            </a:r>
            <a:r>
              <a:rPr lang="en-US" sz="3600" b="1" spc="-1" dirty="0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 </a:t>
            </a:r>
            <a:r>
              <a:rPr lang="en-US" sz="3600" b="1" spc="-1" dirty="0" err="1" smtClean="0">
                <a:solidFill>
                  <a:srgbClr val="88398A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resultados</a:t>
            </a:r>
            <a:endParaRPr lang="en-US" sz="3600" b="1" strike="noStrike" spc="-1" dirty="0" smtClean="0">
              <a:solidFill>
                <a:srgbClr val="88398A"/>
              </a:solidFill>
              <a:uFill>
                <a:solidFill>
                  <a:srgbClr val="FFFFFF"/>
                </a:solidFill>
              </a:uFill>
              <a:latin typeface="Helvetica Neue"/>
              <a:ea typeface="Helvetica Neue"/>
            </a:endParaRPr>
          </a:p>
          <a:p>
            <a:pPr>
              <a:lnSpc>
                <a:spcPct val="100000"/>
              </a:lnSpc>
            </a:pPr>
            <a:r>
              <a:rPr lang="en-US" sz="2600" b="1" spc="-1" dirty="0" smtClean="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Helvetica Neue"/>
              </a:rPr>
              <a:t>Paola Corrales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827584" y="1473938"/>
            <a:ext cx="0" cy="1440000"/>
          </a:xfrm>
          <a:prstGeom prst="line">
            <a:avLst/>
          </a:prstGeom>
          <a:ln w="57150">
            <a:solidFill>
              <a:srgbClr val="562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7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8953" y="0"/>
            <a:ext cx="0" cy="514350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512" y="267494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Helvetica Neue"/>
              </a:rPr>
              <a:t>Radares</a:t>
            </a:r>
            <a:endParaRPr lang="en-US" sz="3200" b="1" dirty="0">
              <a:solidFill>
                <a:srgbClr val="88398A"/>
              </a:solidFill>
              <a:latin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1270"/>
            <a:ext cx="6096000" cy="3619500"/>
          </a:xfrm>
          <a:prstGeom prst="rect">
            <a:avLst/>
          </a:prstGeom>
        </p:spPr>
      </p:pic>
      <p:pic>
        <p:nvPicPr>
          <p:cNvPr id="9" name="Picture 2" descr="Z:\home\pao\Documents\Radar_Scanning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82" y="852269"/>
            <a:ext cx="7142226" cy="4017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78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54955" y="2309155"/>
            <a:ext cx="2232248" cy="1224136"/>
            <a:chOff x="1043608" y="699542"/>
            <a:chExt cx="2232248" cy="1224136"/>
          </a:xfrm>
        </p:grpSpPr>
        <p:sp>
          <p:nvSpPr>
            <p:cNvPr id="4" name="Rectangle 3"/>
            <p:cNvSpPr/>
            <p:nvPr/>
          </p:nvSpPr>
          <p:spPr>
            <a:xfrm>
              <a:off x="1043608" y="699542"/>
              <a:ext cx="2232248" cy="1224136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3608" y="1140882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480 x 4327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54707" y="1923678"/>
            <a:ext cx="2232248" cy="369332"/>
            <a:chOff x="1254707" y="1923678"/>
            <a:chExt cx="2232248" cy="369332"/>
          </a:xfrm>
        </p:grpSpPr>
        <p:sp>
          <p:nvSpPr>
            <p:cNvPr id="8" name="Rectangle 7"/>
            <p:cNvSpPr/>
            <p:nvPr/>
          </p:nvSpPr>
          <p:spPr>
            <a:xfrm>
              <a:off x="1254955" y="2018746"/>
              <a:ext cx="2232000" cy="2160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54707" y="1923678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azimut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8230" y="2309155"/>
            <a:ext cx="461665" cy="1224136"/>
            <a:chOff x="818230" y="2309155"/>
            <a:chExt cx="461665" cy="1224136"/>
          </a:xfrm>
        </p:grpSpPr>
        <p:sp>
          <p:nvSpPr>
            <p:cNvPr id="7" name="Rectangle 6"/>
            <p:cNvSpPr/>
            <p:nvPr/>
          </p:nvSpPr>
          <p:spPr>
            <a:xfrm>
              <a:off x="966923" y="2309155"/>
              <a:ext cx="216024" cy="12241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8230" y="2309155"/>
              <a:ext cx="461665" cy="122413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err="1" smtClean="0"/>
                <a:t>rango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076056" y="164269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zimut =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56176" y="1733297"/>
            <a:ext cx="2232000" cy="252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56176" y="2563378"/>
            <a:ext cx="1548172" cy="25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56176" y="3359204"/>
            <a:ext cx="2232000" cy="252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6583" y="167463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=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148064" y="249045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rango</a:t>
            </a:r>
            <a:r>
              <a:rPr lang="en-US" dirty="0" smtClean="0"/>
              <a:t> =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88024" y="3282538"/>
            <a:ext cx="138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</a:t>
            </a:r>
            <a:r>
              <a:rPr lang="en-US" dirty="0" err="1" smtClean="0"/>
              <a:t>levación</a:t>
            </a:r>
            <a:r>
              <a:rPr lang="en-US" dirty="0" smtClean="0"/>
              <a:t> =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55928" y="167521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4327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55928" y="329183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4327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55928" y="2490450"/>
            <a:ext cx="154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480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83567" y="3966152"/>
            <a:ext cx="3188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matriz</a:t>
            </a:r>
            <a:r>
              <a:rPr lang="en-US" dirty="0" smtClean="0"/>
              <a:t> de 480 x 4327 </a:t>
            </a:r>
            <a:r>
              <a:rPr lang="en-US" dirty="0" err="1" smtClean="0"/>
              <a:t>elementos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79512" y="267494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Helvetica Neue"/>
              </a:rPr>
              <a:t>Datos</a:t>
            </a:r>
            <a:endParaRPr lang="en-US" sz="3200" b="1" dirty="0">
              <a:solidFill>
                <a:srgbClr val="88398A"/>
              </a:solidFill>
              <a:latin typeface="Helvetica Neue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18953" y="0"/>
            <a:ext cx="0" cy="514350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9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  <p:bldP spid="15" grpId="0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88224" y="1125616"/>
            <a:ext cx="2232248" cy="3390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9941" y="1548356"/>
            <a:ext cx="2232248" cy="122413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69693" y="1162879"/>
            <a:ext cx="2232248" cy="369332"/>
            <a:chOff x="1254707" y="1923678"/>
            <a:chExt cx="2232248" cy="369332"/>
          </a:xfrm>
        </p:grpSpPr>
        <p:sp>
          <p:nvSpPr>
            <p:cNvPr id="9" name="Rectangle 8"/>
            <p:cNvSpPr/>
            <p:nvPr/>
          </p:nvSpPr>
          <p:spPr>
            <a:xfrm>
              <a:off x="1254955" y="2018746"/>
              <a:ext cx="2232000" cy="216000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54707" y="1923678"/>
              <a:ext cx="223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azimut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33216" y="1548356"/>
            <a:ext cx="461665" cy="1224136"/>
            <a:chOff x="818230" y="2309155"/>
            <a:chExt cx="461665" cy="1224136"/>
          </a:xfrm>
        </p:grpSpPr>
        <p:sp>
          <p:nvSpPr>
            <p:cNvPr id="12" name="Rectangle 11"/>
            <p:cNvSpPr/>
            <p:nvPr/>
          </p:nvSpPr>
          <p:spPr>
            <a:xfrm>
              <a:off x="966923" y="2309155"/>
              <a:ext cx="216024" cy="12241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8230" y="2309155"/>
              <a:ext cx="461665" cy="1224136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dirty="0" err="1" smtClean="0"/>
                <a:t>rango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8431" y="91383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 =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69693" y="1548356"/>
            <a:ext cx="216024" cy="12241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08304" y="1354924"/>
            <a:ext cx="216024" cy="12241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30105" y="1548356"/>
            <a:ext cx="216024" cy="12241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9693" y="1257947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920372" y="1359632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920372" y="1715240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920372" y="2075280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920372" y="2384727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81909" y="1548356"/>
            <a:ext cx="21602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732240" y="1352425"/>
            <a:ext cx="21602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94881" y="3503707"/>
            <a:ext cx="2232000" cy="252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4633" y="3436333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elevación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94881" y="3503707"/>
            <a:ext cx="235224" cy="252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460079" y="1359632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464792" y="1715240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464792" y="2075256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460432" y="2397976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303591" y="2728961"/>
            <a:ext cx="216024" cy="12241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915659" y="2733669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15659" y="3087600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915659" y="3449293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915659" y="3758764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27527" y="2726462"/>
            <a:ext cx="216024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464792" y="2728961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460079" y="3083368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460079" y="3449293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64792" y="3772013"/>
            <a:ext cx="216000" cy="216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30105" y="1257947"/>
            <a:ext cx="216024" cy="216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95959" y="3503707"/>
            <a:ext cx="235224" cy="252000"/>
          </a:xfrm>
          <a:prstGeom prst="rect">
            <a:avLst/>
          </a:pr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8744" y="19915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265473" y="17798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72063" y="19915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60760" y="30967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26862" y="1190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85717" y="11901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83659" y="34316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44071" y="34501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72828" y="1282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872828" y="16339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877541" y="19985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865915" y="26570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78870" y="23213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865915" y="30067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65915" y="33726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865915" y="3695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24149" y="1283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424149" y="16341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428862" y="19987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417236" y="26572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430191" y="2321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417236" y="3006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417236" y="33728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417236" y="36955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31840" y="1283192"/>
            <a:ext cx="3312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&lt;- melt(V, value.name = "V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")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31840" y="1735095"/>
            <a:ext cx="3407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vol$elevacion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&lt;- rep(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	 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    each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length(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224062" y="696900"/>
            <a:ext cx="62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vol</a:t>
            </a:r>
            <a:r>
              <a:rPr lang="en-US" dirty="0" smtClean="0"/>
              <a:t> =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538892" y="1093698"/>
            <a:ext cx="24255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 </a:t>
            </a:r>
            <a:r>
              <a:rPr lang="en-US" sz="1050" dirty="0" err="1" smtClean="0"/>
              <a:t>Rango</a:t>
            </a:r>
            <a:r>
              <a:rPr lang="en-US" sz="1050" dirty="0" smtClean="0"/>
              <a:t>            V            </a:t>
            </a:r>
            <a:r>
              <a:rPr lang="en-US" sz="1050" dirty="0" err="1" smtClean="0"/>
              <a:t>azimut</a:t>
            </a:r>
            <a:r>
              <a:rPr lang="en-US" sz="1050" dirty="0" smtClean="0"/>
              <a:t>   </a:t>
            </a:r>
            <a:r>
              <a:rPr lang="en-US" sz="1050" dirty="0" err="1" smtClean="0"/>
              <a:t>elevacion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6660232" y="4100175"/>
            <a:ext cx="461665" cy="251031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224062" y="4719452"/>
            <a:ext cx="2919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Consolas" pitchFamily="49" charset="0"/>
                <a:cs typeface="Consolas" pitchFamily="49" charset="0"/>
              </a:rPr>
              <a:t>Total = 2.076.960 </a:t>
            </a: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observaciones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9512" y="267494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Helvetica Neue"/>
              </a:rPr>
              <a:t>dataframe</a:t>
            </a:r>
            <a:endParaRPr lang="en-US" sz="3200" b="1" dirty="0">
              <a:solidFill>
                <a:srgbClr val="88398A"/>
              </a:solidFill>
              <a:latin typeface="Helvetica Neue"/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18953" y="0"/>
            <a:ext cx="0" cy="514350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6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3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5" grpId="0"/>
      <p:bldP spid="68" grpId="0"/>
      <p:bldP spid="69" grpId="0"/>
      <p:bldP spid="70" grpId="0"/>
      <p:bldP spid="7" grpId="0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0" y="20525"/>
            <a:ext cx="9144000" cy="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9512" y="267494"/>
            <a:ext cx="1846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88398A"/>
                </a:solidFill>
                <a:latin typeface="Helvetica Neue"/>
              </a:rPr>
              <a:t>Gráficos</a:t>
            </a:r>
            <a:endParaRPr lang="en-US" sz="3200" b="1" dirty="0">
              <a:solidFill>
                <a:srgbClr val="88398A"/>
              </a:solidFill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1534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915934"/>
            <a:ext cx="5371490" cy="331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1203598"/>
            <a:ext cx="36724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subset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[3] &amp; !is.na(V)), </a:t>
            </a:r>
            <a:r>
              <a:rPr lang="en-US" sz="12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azimut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/1000))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geom_tile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fill = 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scale_fill_gradient2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(low = muted("blue"), high = muted("red"))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scale_x_continuous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(name = NULL, labels = NULL, breaks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(0, 359, 90))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Distancia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al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centro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(title = "INTA Paraná 2016-01-14 06:00:05 Z", subtitle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Elevación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1.3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grados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#</a:t>
            </a:r>
            <a:r>
              <a:rPr lang="en-US" sz="1200" dirty="0" err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coord_polar</a:t>
            </a:r>
            <a:r>
              <a:rPr lang="en-US" sz="12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()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8953" y="0"/>
            <a:ext cx="0" cy="514350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48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51" y="483998"/>
            <a:ext cx="5947201" cy="424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1203598"/>
            <a:ext cx="36724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subset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[3] &amp; !is.na(V)), </a:t>
            </a:r>
            <a:r>
              <a:rPr lang="en-US" sz="12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azimut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/1000))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geom_tile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fill = 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scale_fill_gradient2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(low = muted("blue"), high = muted("red"))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scale_x_continuous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(name = NULL, labels = NULL, breaks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(0, 359, 90))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Distancia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al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centro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(title = "INTA Paraná 2016-01-14 06:00:05 Z", subtitle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Elevación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1.3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grados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coord_polar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8953" y="0"/>
            <a:ext cx="0" cy="514350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4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51" y="483990"/>
            <a:ext cx="5947201" cy="424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1180946"/>
            <a:ext cx="36724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ggplot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subset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vol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elevacion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[3] &amp; !is.na(V)), </a:t>
            </a:r>
            <a:r>
              <a:rPr lang="en-US" sz="1200" dirty="0" err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azimut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/1000))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geom_point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aes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color = V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, size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rango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scale_color_gradient2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(low = muted("blue"), high = muted("red"))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 smtClean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scale_size_area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max_size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= 0.1)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scale_x_continuous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(name = NULL, labels = NULL, breaks =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seq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(0, 359, 90))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guides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(size = "none")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>
                <a:solidFill>
                  <a:schemeClr val="accent6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ylab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Distancia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al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centro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(Km)")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labs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(title = "INTA Paraná 2016-01-14 06:00:05 Z", subtitle = "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Elevación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1.3 </a:t>
            </a:r>
            <a:r>
              <a:rPr lang="en-US" sz="1200" dirty="0" err="1">
                <a:latin typeface="Consolas" pitchFamily="49" charset="0"/>
                <a:cs typeface="Consolas" pitchFamily="49" charset="0"/>
              </a:rPr>
              <a:t>grados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") + 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coord_polar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 +</a:t>
            </a:r>
          </a:p>
          <a:p>
            <a:r>
              <a:rPr lang="en-US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theme_minimal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()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8953" y="0"/>
            <a:ext cx="0" cy="5143500"/>
          </a:xfrm>
          <a:prstGeom prst="line">
            <a:avLst/>
          </a:prstGeom>
          <a:ln w="57150">
            <a:solidFill>
              <a:srgbClr val="8839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4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</TotalTime>
  <Words>750</Words>
  <Application>Microsoft Office PowerPoint</Application>
  <PresentationFormat>On-screen Show (16:9)</PresentationFormat>
  <Paragraphs>123</Paragraphs>
  <Slides>14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R-Ladies Template</vt:lpstr>
      <vt:lpstr>      Ladies Buenos Aires Tercera Reunión (Parte II)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pao</dc:creator>
  <cp:lastModifiedBy>pao</cp:lastModifiedBy>
  <cp:revision>34</cp:revision>
  <dcterms:created xsi:type="dcterms:W3CDTF">2017-06-23T15:29:53Z</dcterms:created>
  <dcterms:modified xsi:type="dcterms:W3CDTF">2017-07-01T15:33:29Z</dcterms:modified>
</cp:coreProperties>
</file>